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60" r:id="rId1"/>
    <p:sldMasterId id="2147483968" r:id="rId2"/>
    <p:sldMasterId id="2147483970" r:id="rId3"/>
  </p:sldMasterIdLst>
  <p:notesMasterIdLst>
    <p:notesMasterId r:id="rId23"/>
  </p:notesMasterIdLst>
  <p:handoutMasterIdLst>
    <p:handoutMasterId r:id="rId24"/>
  </p:handoutMasterIdLst>
  <p:sldIdLst>
    <p:sldId id="256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8848B0-4260-0A41-83EC-A01898AF7DD3}">
          <p14:sldIdLst>
            <p14:sldId id="256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65C1"/>
    <a:srgbClr val="1057A8"/>
    <a:srgbClr val="E4F1F9"/>
    <a:srgbClr val="404040"/>
    <a:srgbClr val="000000"/>
    <a:srgbClr val="D2D2D2"/>
    <a:srgbClr val="205AB2"/>
    <a:srgbClr val="1A4688"/>
    <a:srgbClr val="82AB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2" autoAdjust="0"/>
    <p:restoredTop sz="87883" autoAdjust="0"/>
  </p:normalViewPr>
  <p:slideViewPr>
    <p:cSldViewPr snapToObjects="1">
      <p:cViewPr>
        <p:scale>
          <a:sx n="100" d="100"/>
          <a:sy n="100" d="100"/>
        </p:scale>
        <p:origin x="-2166" y="-9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02E3-F3F6-6A48-A358-D4CC39662543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9E5A9-66A8-9146-9C0B-2CE4D1A06B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949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36026-DB0C-2F40-9830-518FF72D5C2B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398F7-005E-B64B-AEEC-5C00E8C4C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46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98F7-005E-B64B-AEEC-5C00E8C4C05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0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62460" y="8464"/>
            <a:ext cx="8229599" cy="580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59" y="1005410"/>
            <a:ext cx="8229600" cy="33799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596" y="1009471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535" y="1009471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711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98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r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24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460" y="8464"/>
            <a:ext cx="8229599" cy="580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59" y="1005410"/>
            <a:ext cx="8229600" cy="3379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53992" y="4658880"/>
            <a:ext cx="11345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AF4049B-CEB6-A341-B387-300BA5C0F3E3}" type="slidenum">
              <a:rPr lang="en-US" sz="80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pPr/>
              <a:t>‹#›</a:t>
            </a:fld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4" name="Picture 3" descr="egia-cu-ppt-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076" y="4536180"/>
            <a:ext cx="872716" cy="3296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2" r:id="rId2"/>
    <p:sldLayoutId id="2147483964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000" b="1" i="0" kern="1200" spc="70" baseline="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1057A8"/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1057A8"/>
        </a:buClr>
        <a:buSzPct val="8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1057A8"/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1057A8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1057A8"/>
        </a:buClr>
        <a:buSzPct val="100000"/>
        <a:buFont typeface="Arial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53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72"/>
            <a:ext cx="9144000" cy="5150644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egia-cu-ppt-logo-whit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077" y="4534533"/>
            <a:ext cx="872716" cy="32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72"/>
            <a:ext cx="9144000" cy="515064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</p:pic>
      <p:sp>
        <p:nvSpPr>
          <p:cNvPr id="3" name="Rectangle 2"/>
          <p:cNvSpPr/>
          <p:nvPr/>
        </p:nvSpPr>
        <p:spPr>
          <a:xfrm>
            <a:off x="0" y="1803386"/>
            <a:ext cx="9144000" cy="14732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87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42750" y="1803387"/>
            <a:ext cx="5113849" cy="13631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i="0" kern="1200">
                <a:solidFill>
                  <a:srgbClr val="385888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1pPr>
          </a:lstStyle>
          <a:p>
            <a:pPr>
              <a:lnSpc>
                <a:spcPct val="130000"/>
              </a:lnSpc>
            </a:pPr>
            <a:r>
              <a:rPr lang="en-JM" sz="1800" b="1" spc="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ea typeface="Open Sans Semibold" pitchFamily="34" charset="0"/>
                <a:cs typeface="Helvetica"/>
              </a:rPr>
              <a:t>Performance Based Pay Systems</a:t>
            </a:r>
          </a:p>
          <a:p>
            <a:pPr>
              <a:lnSpc>
                <a:spcPct val="120000"/>
              </a:lnSpc>
            </a:pPr>
            <a:r>
              <a:rPr lang="en-JM" sz="1200" spc="7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ea typeface="Open Sans Semibold" pitchFamily="34" charset="0"/>
                <a:cs typeface="Helvetica"/>
              </a:rPr>
              <a:t>Gary Elekes</a:t>
            </a:r>
            <a:endParaRPr lang="en-JM" sz="1200" spc="70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ea typeface="Open Sans Semibold" pitchFamily="34" charset="0"/>
              <a:cs typeface="Helvetica"/>
            </a:endParaRPr>
          </a:p>
        </p:txBody>
      </p:sp>
      <p:pic>
        <p:nvPicPr>
          <p:cNvPr id="10" name="Picture 9" descr="egia-cu-ppt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150" y="2218765"/>
            <a:ext cx="1515532" cy="57250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073415" y="2244166"/>
            <a:ext cx="0" cy="55011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8" y="666750"/>
            <a:ext cx="7800975" cy="685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0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1352550"/>
            <a:ext cx="1752600" cy="561977"/>
          </a:xfrm>
          <a:prstGeom prst="rect">
            <a:avLst/>
          </a:prstGeom>
          <a:noFill/>
          <a:ln w="19050">
            <a:solidFill>
              <a:srgbClr val="0065C1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Owner</a:t>
            </a:r>
            <a:endParaRPr lang="en-US" sz="1000" b="1" dirty="0" smtClean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10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Salary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8200" y="2133601"/>
            <a:ext cx="7501459" cy="2495549"/>
            <a:chOff x="990600" y="2133601"/>
            <a:chExt cx="7501459" cy="2495549"/>
          </a:xfrm>
        </p:grpSpPr>
        <p:sp>
          <p:nvSpPr>
            <p:cNvPr id="9" name="TextBox 8"/>
            <p:cNvSpPr txBox="1"/>
            <p:nvPr/>
          </p:nvSpPr>
          <p:spPr>
            <a:xfrm>
              <a:off x="990600" y="2143126"/>
              <a:ext cx="1752600" cy="761999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Service Manager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Salary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GP$ Bonus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0600" y="3000375"/>
              <a:ext cx="1752600" cy="761999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Technicians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Task Plans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Spiffs/Target Incentives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0600" y="3867149"/>
              <a:ext cx="1752600" cy="762001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CSR’s Dispatch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Hour Based Pay / Salary</a:t>
              </a:r>
            </a:p>
            <a:p>
              <a:pPr algn="ctr"/>
              <a:r>
                <a:rPr lang="en-US" sz="1000" b="1" dirty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Spiffs/Target </a:t>
              </a:r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Incentives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14650" y="2133602"/>
              <a:ext cx="1752600" cy="761999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Install</a:t>
              </a:r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Manager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Salary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GP$ Bonus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14650" y="2990851"/>
              <a:ext cx="1752600" cy="761999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Install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Task Plans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Spiffs/Target Incentives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14650" y="3857625"/>
              <a:ext cx="1752600" cy="762001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Lead Coordinator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Hour Based Pay / Salary</a:t>
              </a:r>
            </a:p>
            <a:p>
              <a:pPr algn="ctr"/>
              <a:r>
                <a:rPr lang="en-US" sz="1000" b="1" dirty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Spiffs/Target </a:t>
              </a:r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Incentives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14885" y="2143126"/>
              <a:ext cx="1752600" cy="761999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Admin</a:t>
              </a:r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Manager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Salary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Target Incentives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14885" y="3867149"/>
              <a:ext cx="1752600" cy="762001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Admin Staff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Hour Based Pay / Salary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Target Incentives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39459" y="2133601"/>
              <a:ext cx="1752600" cy="761999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Sales Manager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Salary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GP$ Bonus</a:t>
              </a: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  <a:endParaRPr lang="en-US" sz="10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39459" y="2990850"/>
              <a:ext cx="1752600" cy="761999"/>
            </a:xfrm>
            <a:prstGeom prst="rect">
              <a:avLst/>
            </a:prstGeom>
            <a:noFill/>
            <a:ln w="19050">
              <a:solidFill>
                <a:srgbClr val="0065C1"/>
              </a:solidFill>
              <a:prstDash val="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rgbClr val="0065C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Sales</a:t>
              </a:r>
              <a:endParaRPr lang="en-US" sz="10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GP Bonus Pay</a:t>
              </a:r>
              <a:endParaRPr lang="en-US" sz="10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solidFill>
                    <a:srgbClr val="59595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Profit Bonus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029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825" y="819150"/>
            <a:ext cx="7800975" cy="381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0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 startAt="4"/>
            </a:pPr>
            <a:r>
              <a:rPr lang="en-US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Installation Personnel?</a:t>
            </a:r>
            <a:endParaRPr lang="en-US" b="1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Standards SHOULD be in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place.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Letter of Expectations – Performance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 for specific </a:t>
            </a: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work/jobs/tasks.</a:t>
            </a:r>
            <a:endParaRPr lang="en-US" altLang="en-US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Checklists of Quality?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Tool Policy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rules of interpretation – How issues are resolved?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Review periods </a:t>
            </a: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set.</a:t>
            </a:r>
            <a:endParaRPr lang="en-US" altLang="en-US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1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825" y="742950"/>
            <a:ext cx="8029575" cy="3962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 startAt="5"/>
            </a:pPr>
            <a:r>
              <a:rPr lang="en-US" sz="14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Service Personnel?</a:t>
            </a:r>
            <a:endParaRPr lang="en-US" sz="1400" b="1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Standards SHOULD be in </a:t>
            </a:r>
            <a:r>
              <a:rPr 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Letter of Expectations – Performance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 for specific 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service activities. </a:t>
            </a:r>
          </a:p>
          <a:p>
            <a:pPr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Decide on non-billable / reduced </a:t>
            </a: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ates?</a:t>
            </a: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Tool Policy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Systems may need fine tuned.</a:t>
            </a:r>
          </a:p>
          <a:p>
            <a:pPr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Parts replenishment.</a:t>
            </a:r>
          </a:p>
          <a:p>
            <a:pPr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Dispatching/calendar of training. 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rules of interpretation – How issues are resolved?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Review periods set.</a:t>
            </a: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7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825" y="742950"/>
            <a:ext cx="8029575" cy="3962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 startAt="6"/>
            </a:pPr>
            <a:r>
              <a:rPr lang="en-US" sz="1400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Mid-Managers (Service Manager)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Standards </a:t>
            </a:r>
            <a:r>
              <a:rPr 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be in </a:t>
            </a:r>
            <a:r>
              <a:rPr 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Letter of Expectations – Performance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Define the managerial service 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activities</a:t>
            </a:r>
          </a:p>
          <a:p>
            <a:pPr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Budgeting Processes – they should be 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involved.</a:t>
            </a: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Service/Install Systems may need fine 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tuned.</a:t>
            </a: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rules of interpretation – How issues are resolved?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manager needs to have two layers of 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incentive.</a:t>
            </a: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Their departmental 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performance.</a:t>
            </a: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Their Company Profit 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bonus.</a:t>
            </a: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Review </a:t>
            </a:r>
            <a:r>
              <a:rPr lang="en-US" altLang="en-US" sz="14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periods </a:t>
            </a:r>
            <a:r>
              <a:rPr lang="en-US" altLang="en-US" sz="14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set. </a:t>
            </a: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6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825" y="514350"/>
            <a:ext cx="8029575" cy="3962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 startAt="7"/>
            </a:pPr>
            <a:r>
              <a:rPr lang="en-US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Administrative Staff Support</a:t>
            </a:r>
            <a:endParaRPr lang="en-US" b="1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Standards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be in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Letter of Expectations – Performance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Define the </a:t>
            </a: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Role’s activities.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Define the target support issues for spiffs/reviews incentives.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Review periods set.</a:t>
            </a:r>
          </a:p>
        </p:txBody>
      </p:sp>
    </p:spTree>
    <p:extLst>
      <p:ext uri="{BB962C8B-B14F-4D97-AF65-F5344CB8AC3E}">
        <p14:creationId xmlns:p14="http://schemas.microsoft.com/office/powerpoint/2010/main" val="28252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825" y="514350"/>
            <a:ext cx="8029575" cy="3962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 startAt="8"/>
            </a:pPr>
            <a:r>
              <a:rPr lang="en-US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Sales – Outside Selling Staff</a:t>
            </a:r>
            <a:endParaRPr lang="en-US" b="1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Standards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be in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Letter of Expectations – Performance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constitutes a Sale in Your Company?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Define the goals for the quarter/month.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Review periods set.</a:t>
            </a:r>
          </a:p>
        </p:txBody>
      </p:sp>
    </p:spTree>
    <p:extLst>
      <p:ext uri="{BB962C8B-B14F-4D97-AF65-F5344CB8AC3E}">
        <p14:creationId xmlns:p14="http://schemas.microsoft.com/office/powerpoint/2010/main" val="363649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825" y="514350"/>
            <a:ext cx="8029575" cy="3962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 startAt="9"/>
            </a:pPr>
            <a:r>
              <a:rPr lang="en-US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Commercial – Outside Selling Staff</a:t>
            </a:r>
          </a:p>
          <a:p>
            <a:pPr marL="571500" indent="-342900">
              <a:spcAft>
                <a:spcPts val="12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Standards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be in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Letter of Expectations – Performance</a:t>
            </a:r>
          </a:p>
          <a:p>
            <a:pPr marL="742950" lvl="3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constitutes a Sale in Your Company?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Define the goals for the quarter/month.</a:t>
            </a:r>
          </a:p>
          <a:p>
            <a:pPr marL="7429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Review periods set.</a:t>
            </a:r>
          </a:p>
        </p:txBody>
      </p:sp>
    </p:spTree>
    <p:extLst>
      <p:ext uri="{BB962C8B-B14F-4D97-AF65-F5344CB8AC3E}">
        <p14:creationId xmlns:p14="http://schemas.microsoft.com/office/powerpoint/2010/main" val="356263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–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825" y="514350"/>
            <a:ext cx="8029575" cy="3962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1600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Leadership should launch change – Understand Change! </a:t>
            </a:r>
            <a:endParaRPr lang="en-US" sz="1600" b="1" dirty="0" smtClean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Thinking patterns define </a:t>
            </a:r>
            <a:r>
              <a:rPr lang="en-US" altLang="en-US" sz="24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beliefs.</a:t>
            </a:r>
            <a:endParaRPr lang="en-US" altLang="en-US" sz="24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Beliefs define </a:t>
            </a:r>
            <a:r>
              <a:rPr lang="en-US" altLang="en-US" sz="24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attitudes.</a:t>
            </a:r>
            <a:endParaRPr lang="en-US" altLang="en-US" sz="24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Attitudes define peoples </a:t>
            </a:r>
            <a:r>
              <a:rPr lang="en-US" altLang="en-US" sz="24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expectations.</a:t>
            </a:r>
            <a:endParaRPr lang="en-US" altLang="en-US" sz="24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Expectations define peoples </a:t>
            </a:r>
            <a:r>
              <a:rPr lang="en-US" altLang="en-US" sz="24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behaviors.</a:t>
            </a:r>
            <a:endParaRPr lang="en-US" altLang="en-US" sz="24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Behaviors define </a:t>
            </a:r>
            <a:r>
              <a:rPr lang="en-US" altLang="en-US" sz="24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performance.</a:t>
            </a:r>
            <a:endParaRPr lang="en-US" altLang="en-US" sz="24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 changes </a:t>
            </a:r>
            <a:r>
              <a:rPr lang="en-US" altLang="en-US" sz="24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life/compensation.</a:t>
            </a:r>
            <a:endParaRPr lang="en-US" altLang="en-US" sz="24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4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–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047750"/>
            <a:ext cx="3686175" cy="3581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>
              <a:spcAft>
                <a:spcPts val="1400"/>
              </a:spcAft>
              <a:buFont typeface="+mj-lt"/>
              <a:buAutoNum type="arabicPeriod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 </a:t>
            </a:r>
            <a:r>
              <a:rPr lang="en-US" altLang="en-US" sz="12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preliminary program that can be </a:t>
            </a: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discussed.</a:t>
            </a:r>
            <a:endParaRPr lang="en-US" altLang="en-US" sz="12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key installers/service to meet and explain program – let them influence process and gain their </a:t>
            </a:r>
            <a:r>
              <a:rPr lang="en-US" altLang="en-US" sz="12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buy-in.</a:t>
            </a:r>
            <a:endParaRPr lang="en-US" altLang="en-US" sz="12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Allow the technicians to influence tasks/times/codes – define gray </a:t>
            </a:r>
            <a:r>
              <a:rPr lang="en-US" altLang="en-US" sz="12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areas.</a:t>
            </a:r>
            <a:endParaRPr lang="en-US" altLang="en-US" sz="12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 rate must be set to accomplish favorable GP and Margin % </a:t>
            </a:r>
            <a:r>
              <a:rPr lang="en-US" altLang="en-US" sz="12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targets.</a:t>
            </a:r>
            <a:endParaRPr lang="en-US" altLang="en-US" sz="12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Managers will be tied to these </a:t>
            </a:r>
            <a:r>
              <a:rPr lang="en-US" altLang="en-US" sz="12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issues.</a:t>
            </a:r>
            <a:endParaRPr lang="en-US" altLang="en-US" sz="12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Benchmarks MUST be established by Job/Both for tracking but for </a:t>
            </a:r>
            <a:r>
              <a:rPr lang="en-US" altLang="en-US" sz="12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incentives.</a:t>
            </a:r>
            <a:endParaRPr lang="en-US" altLang="en-US" sz="12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Consider setting up employee council for resolving </a:t>
            </a:r>
            <a:r>
              <a:rPr lang="en-US" altLang="en-US" sz="1200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disputes.</a:t>
            </a:r>
            <a:endParaRPr lang="en-US" altLang="en-US" sz="1200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666750"/>
            <a:ext cx="4338116" cy="533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Leadership MUST Understand Change!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1200150"/>
            <a:ext cx="4267200" cy="3581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 startAt="2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Review </a:t>
            </a:r>
            <a:r>
              <a:rPr lang="en-US" altLang="en-US" sz="12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 be sure tool policy is </a:t>
            </a: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understood.</a:t>
            </a:r>
            <a:endParaRPr lang="en-US" altLang="en-US" sz="12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 startAt="2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Timeline </a:t>
            </a:r>
            <a:r>
              <a:rPr lang="en-US" altLang="en-US" sz="12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 implementation of pay plans – consider timing for launch as ramp to busy </a:t>
            </a: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period.</a:t>
            </a:r>
            <a:endParaRPr lang="en-US" altLang="en-US" sz="12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 startAt="2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Concurrent </a:t>
            </a:r>
            <a:r>
              <a:rPr lang="en-US" altLang="en-US" sz="12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 – accounting – best of both worlds – simply track PB </a:t>
            </a: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pay.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 startAt="2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Consider doing installation first – easiest.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 startAt="2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Establish the Review &amp; Growth Process for all employees. 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 startAt="2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Meet </a:t>
            </a:r>
            <a:r>
              <a:rPr lang="en-US" altLang="en-US" sz="12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with bookkeeping – train on paperwork changes before you do </a:t>
            </a: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it.</a:t>
            </a:r>
            <a:endParaRPr lang="en-US" altLang="en-US" sz="12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 startAt="2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Meet </a:t>
            </a:r>
            <a:r>
              <a:rPr lang="en-US" altLang="en-US" sz="12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with install/service weekly for the first month – and monthly for 6 months to review, critique, &amp;adjust your </a:t>
            </a: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plans.</a:t>
            </a:r>
            <a:endParaRPr lang="en-US" altLang="en-US" sz="12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 startAt="2"/>
            </a:pP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Review </a:t>
            </a:r>
            <a:r>
              <a:rPr lang="en-US" altLang="en-US" sz="12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 update the tasks when </a:t>
            </a:r>
            <a:r>
              <a:rPr lang="en-US" altLang="en-US" sz="12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needed.</a:t>
            </a:r>
            <a:endParaRPr lang="en-US" altLang="en-US" sz="12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>
              <a:spcAft>
                <a:spcPts val="1400"/>
              </a:spcAft>
              <a:buFont typeface="+mj-lt"/>
              <a:buAutoNum type="arabicPeriod" startAt="2"/>
            </a:pPr>
            <a:endParaRPr lang="en-US" altLang="en-US" sz="12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9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2024" y="771525"/>
            <a:ext cx="8029575" cy="3962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Establish your goals – financial and operational (Leads from Service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Assess where you are against the KPI’s in the business 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model.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Determine if there is a gap – where is the 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gap.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Establish the priorities – where are you going to apply 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focus/training.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Set-up the standards – training can only be developed after 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standards.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 with your team on what training they want – knowing the strategy/goal is more service leads – ask them what they need?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 any operational processes align the process with goal (Example is service and maintenance forms – sales option materials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Training to support technicians – customer friendly (Perfect Service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Training for 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Administration </a:t>
            </a: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(Answering phone and leads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Have the training plan written and 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published.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Create accountability – test, role play, random selection, have fun!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Make training accomplishments and KPI achievement part of Performance reviews for promotions, raises, awards, </a:t>
            </a:r>
            <a:r>
              <a:rPr lang="en-US" sz="11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feedback.</a:t>
            </a:r>
            <a:endParaRPr lang="en-US" sz="11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4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064135"/>
            <a:ext cx="8229600" cy="301522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Understanding Performance Based Pay Basics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 to Performance Based Pay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Measurements – Financially</a:t>
            </a:r>
          </a:p>
          <a:p>
            <a:pPr marL="457200" indent="-457200">
              <a:spcAft>
                <a:spcPts val="1200"/>
              </a:spcAft>
              <a:buClr>
                <a:srgbClr val="40404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Developing Pay Plans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the Pay Plans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91128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Performance Pay?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4875" y="1123950"/>
            <a:ext cx="7467600" cy="33364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 Pay is when pay is aligned with the behaviors and results the company expects.</a:t>
            </a:r>
          </a:p>
          <a:p>
            <a:pPr marL="457200" indent="-4572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Most owners and sales people are already on a form of performance pay.  Success creates more opportunity for compensation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algn="ctr"/>
            <a:r>
              <a:rPr lang="en-US" alt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altLang="en-US" sz="1600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simplest goal of performance pay is to align each job in </a:t>
            </a:r>
            <a:r>
              <a:rPr lang="en-US" alt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altLang="en-US" sz="1600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company with behaviors required.  Compensation </a:t>
            </a:r>
            <a:r>
              <a:rPr lang="en-US" alt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alone </a:t>
            </a:r>
            <a:r>
              <a:rPr lang="en-US" altLang="en-US" sz="1600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does NOT </a:t>
            </a:r>
            <a:r>
              <a:rPr lang="en-US" alt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change behavior</a:t>
            </a:r>
            <a:r>
              <a:rPr lang="en-US" alt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!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16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Performance Pay?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742951"/>
            <a:ext cx="7467600" cy="381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1600"/>
              </a:spcAft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 Pay can be any of these variations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Hourly w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ith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bonus.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Commission based (Ticket/Sales/GP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Task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Based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Salary w/some aligned sharing (GP/Profit Bonus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alt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altLang="en-US" sz="1600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owners mindset has to be to get everyone rowing the same direction and understanding the same principles – </a:t>
            </a:r>
            <a:r>
              <a:rPr lang="en-US" alt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Company </a:t>
            </a:r>
            <a:r>
              <a:rPr lang="en-US" altLang="en-US" sz="1600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wins – </a:t>
            </a:r>
            <a:r>
              <a:rPr lang="en-US" alt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Employee </a:t>
            </a:r>
            <a:r>
              <a:rPr lang="en-US" altLang="en-US" sz="1600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wins</a:t>
            </a:r>
            <a:r>
              <a:rPr lang="en-US" altLang="en-US" sz="1600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!</a:t>
            </a:r>
            <a:r>
              <a:rPr lang="en-US" altLang="en-US" sz="1600" dirty="0" smtClean="0">
                <a:solidFill>
                  <a:schemeClr val="bg1"/>
                </a:solidFill>
              </a:rPr>
              <a:t>!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Performance Pay?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9" y="742951"/>
            <a:ext cx="7800975" cy="381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0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 based pay is based on the principles of a standard, and when the standard is surpassed pay is increased, and when the standard is not met, pay decreases.  The system requires discipline. 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Focus on behaviors –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 outcomes.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Create more accountability in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System rewards performers greater than a basic hourly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system.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Employees will innovate and change/enhance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$$.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entire company can be organized into a culture focused on goals. </a:t>
            </a:r>
          </a:p>
        </p:txBody>
      </p:sp>
    </p:spTree>
    <p:extLst>
      <p:ext uri="{BB962C8B-B14F-4D97-AF65-F5344CB8AC3E}">
        <p14:creationId xmlns:p14="http://schemas.microsoft.com/office/powerpoint/2010/main" val="8793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Performance Based Pay?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8" y="819150"/>
            <a:ext cx="7800975" cy="381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Culture</a:t>
            </a: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and a code of ethics in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Having a set of goals that are clear and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concise.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Quarterly/Trimester Review Process should be in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Owners Commitment to accountability for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performance. 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Measurements and tracking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systems.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Alignment of various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jobs.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Detailed Plan for rollout and staging of performance based </a:t>
            </a:r>
            <a:r>
              <a:rPr lang="en-US" sz="1600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pay. </a:t>
            </a:r>
            <a:endParaRPr lang="en-US" sz="1600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0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9" y="742951"/>
            <a:ext cx="7800975" cy="381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0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 leadership and planning to take place. </a:t>
            </a:r>
          </a:p>
          <a:p>
            <a:pPr marL="342900" indent="-342900">
              <a:spcAft>
                <a:spcPts val="1600"/>
              </a:spcAft>
              <a:buFont typeface="+mj-lt"/>
              <a:buAutoNum type="arabicPeriod"/>
            </a:pPr>
            <a:r>
              <a:rPr lang="en-US" b="1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Determine repeatability within guidelines.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the work task repeatable – can that be rewarded?</a:t>
            </a:r>
          </a:p>
          <a:p>
            <a:pPr marL="9144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work is repeatable?  Commercial vs. Residential?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 startAt="2"/>
            </a:pP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the company want outcome/work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required?</a:t>
            </a:r>
            <a:endParaRPr lang="en-US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Less callbacks/less “Slowing down” – Hutchinson’s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Law.</a:t>
            </a:r>
            <a:endParaRPr lang="en-US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indent="-342900">
              <a:spcAft>
                <a:spcPts val="1000"/>
              </a:spcAft>
              <a:buFont typeface="+mj-lt"/>
              <a:buAutoNum type="alphaLcPeriod" startAt="3"/>
            </a:pP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are the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standards?</a:t>
            </a:r>
            <a:endParaRPr lang="en-US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Times / Tasks / Quality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tandards</a:t>
            </a:r>
            <a:endParaRPr lang="en-US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9" y="742951"/>
            <a:ext cx="7800975" cy="381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0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 startAt="2"/>
            </a:pPr>
            <a:r>
              <a:rPr lang="en-US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Answer these questions:</a:t>
            </a:r>
            <a:endParaRPr lang="en-US" b="1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Does Performance Pay match your values?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Does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 add value to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customer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 good for the employee?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 good for the company?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 NOW have a review process in 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place?</a:t>
            </a:r>
            <a:endParaRPr lang="en-US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0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Performance Pay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9" y="742951"/>
            <a:ext cx="7800975" cy="381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2000"/>
              </a:spcAft>
            </a:pPr>
            <a:r>
              <a:rPr lang="en-US" sz="1600" b="1" dirty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Transitioning to performance based pay from an hourly system of pay requires leadership and planning to take place. </a:t>
            </a:r>
            <a:r>
              <a:rPr lang="en-US" sz="1600" b="1" dirty="0" smtClean="0">
                <a:solidFill>
                  <a:srgbClr val="59595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b="1" dirty="0">
              <a:solidFill>
                <a:srgbClr val="59595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+mj-lt"/>
              <a:buAutoNum type="arabicPeriod" startAt="3"/>
            </a:pPr>
            <a:r>
              <a:rPr lang="en-US" b="1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 you want plans for everyone?</a:t>
            </a:r>
            <a:endParaRPr lang="en-US" b="1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Installation personnel?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Service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Personnel?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Mid-Managers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(Service Manager</a:t>
            </a: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)?</a:t>
            </a:r>
            <a:endParaRPr lang="en-US" dirty="0">
              <a:solidFill>
                <a:srgbClr val="0065C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Administration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Sales 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– inside/outside?</a:t>
            </a:r>
          </a:p>
          <a:p>
            <a:pPr marL="571500" indent="-342900">
              <a:spcAft>
                <a:spcPts val="1000"/>
              </a:spcAft>
              <a:buFont typeface="+mj-lt"/>
              <a:buAutoNum type="alphaLcPeriod"/>
            </a:pPr>
            <a:r>
              <a:rPr lang="en-US" dirty="0" smtClean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Commercial</a:t>
            </a:r>
            <a:r>
              <a:rPr lang="en-US" dirty="0">
                <a:solidFill>
                  <a:srgbClr val="0065C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66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586</TotalTime>
  <Words>1438</Words>
  <Application>Microsoft Office PowerPoint</Application>
  <PresentationFormat>On-screen Show (16:9)</PresentationFormat>
  <Paragraphs>223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Clarity</vt:lpstr>
      <vt:lpstr>Custom Design</vt:lpstr>
      <vt:lpstr>1_Custom Design</vt:lpstr>
      <vt:lpstr>PowerPoint Presentation</vt:lpstr>
      <vt:lpstr>Agenda</vt:lpstr>
      <vt:lpstr>What is Performance Pay?</vt:lpstr>
      <vt:lpstr>What is Performance Pay?</vt:lpstr>
      <vt:lpstr>What is Performance Pay?</vt:lpstr>
      <vt:lpstr>Keys to Performance Based Pay?</vt:lpstr>
      <vt:lpstr>Transition to Performance Pay</vt:lpstr>
      <vt:lpstr>Transition to Performance Pay</vt:lpstr>
      <vt:lpstr>Transition to Performance Pay</vt:lpstr>
      <vt:lpstr>Transition to Performance Pay</vt:lpstr>
      <vt:lpstr>Transition to Performance Pay</vt:lpstr>
      <vt:lpstr>Transition to Performance Pay</vt:lpstr>
      <vt:lpstr>Transition to Performance Pay</vt:lpstr>
      <vt:lpstr>Transition to Performance Pay</vt:lpstr>
      <vt:lpstr>Transition to Performance Pay</vt:lpstr>
      <vt:lpstr>Transition to Performance Pay</vt:lpstr>
      <vt:lpstr>Considerations – Performance Pay</vt:lpstr>
      <vt:lpstr>Considerations – Performance Pay</vt:lpstr>
      <vt:lpstr>Training</vt:lpstr>
    </vt:vector>
  </TitlesOfParts>
  <Company>EGIA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Buljan</dc:creator>
  <cp:lastModifiedBy>Jennifer Melendez</cp:lastModifiedBy>
  <cp:revision>75</cp:revision>
  <dcterms:created xsi:type="dcterms:W3CDTF">2015-01-27T16:16:44Z</dcterms:created>
  <dcterms:modified xsi:type="dcterms:W3CDTF">2017-10-19T16:08:38Z</dcterms:modified>
</cp:coreProperties>
</file>